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84" r:id="rId3"/>
    <p:sldId id="292" r:id="rId4"/>
    <p:sldId id="293" r:id="rId5"/>
    <p:sldId id="291" r:id="rId6"/>
    <p:sldId id="294" r:id="rId7"/>
    <p:sldId id="296" r:id="rId8"/>
    <p:sldId id="297" r:id="rId9"/>
    <p:sldId id="295" r:id="rId10"/>
    <p:sldId id="29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59A3"/>
    <a:srgbClr val="F9FBFC"/>
    <a:srgbClr val="FAFCFE"/>
    <a:srgbClr val="FAFCFD"/>
    <a:srgbClr val="FF5056"/>
    <a:srgbClr val="15171D"/>
    <a:srgbClr val="15171C"/>
    <a:srgbClr val="FF7E8C"/>
    <a:srgbClr val="00FFF0"/>
    <a:srgbClr val="F36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8"/>
    <p:restoredTop sz="96405"/>
  </p:normalViewPr>
  <p:slideViewPr>
    <p:cSldViewPr snapToGrid="0">
      <p:cViewPr>
        <p:scale>
          <a:sx n="116" d="100"/>
          <a:sy n="116" d="100"/>
        </p:scale>
        <p:origin x="14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6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C2B7-6072-924B-AE51-DA281600F23F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0036C-B239-7F49-800F-BE8CBE07A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3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89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38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81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67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85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9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31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35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1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5650-7DD4-7F7A-C2FC-9A48676A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65B7A-75E4-445D-6C89-352C2BF65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28CA-7A15-DDA1-2B5A-19023A4A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AB24-79F4-F541-A5A3-EE2654A3172E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E9572-16CC-C507-3FE8-5D81F4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FE9A-D75D-41FD-14F2-54447E6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4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65A0-B957-4643-E75C-2923CBBA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F087-9007-D801-8855-4E4534E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94488-760D-5249-BCB4-53B99D251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CBC0-12F8-024A-844C-C2B4F21ABF6E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80E4-8A40-1DEF-1267-079558BE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B082-1910-6782-A5D8-D7CE3882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2FB98-F5A3-EAD4-C58B-5C4479BB7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A3FA-B8B8-8700-AE67-75C83B0CB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B346-5207-EC3C-EC5C-CAAF79C5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ED6A0-AFEE-5144-9EE0-9E33A05CCEA6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540F8-2DC9-B4CE-476C-B19BC354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005A6-FC58-4864-2134-524043FC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BD0C-F047-BB8D-334E-26DB6BB1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7D15C-E712-D640-924E-1CE94175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CAC72-B759-F098-9066-040D04CB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59E7-C9CF-E14E-83A3-8979FD46751B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D4A3A-2D59-9F87-DE64-5E4BC79A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B2F00-2684-2A1E-63A1-0A47D2C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BD8C-862C-9797-1C76-AE3042487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A477E-F414-17E9-34AC-22E90C72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02E1C-4861-1084-B022-B5C8CBDF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16528-C82B-A241-BAC4-1F1E41E71F2B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5946-3920-3127-C8E5-CCE8103D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31EF-888C-E178-1E17-4C02887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5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622-B67A-307F-DA63-314F1335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DEFC-FE71-165C-2EFD-94616DD42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629E3-0250-FCC3-38D5-FE9B3921B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C4CD0-41EB-F888-86F6-6B13E3C5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185A2-AF3F-9B4C-8C21-795A69E629D2}" type="datetime1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CA8F0-8F13-F417-700F-D6B99807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72BD-0D01-94A9-6C69-061398F0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9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132B-535E-C6FF-7744-59072AC8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19B6-CC99-9422-DDE9-9545CB5E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968A7-2F54-8F34-741D-8F359827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759E6-5564-DDCF-5B73-F07536E97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8044A-F3B0-A998-C9B6-A57F5868C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0AB77-8CA1-B9CF-F7B2-C6C4F20B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28752-FAC5-2A49-8434-5AACDF57342B}" type="datetime1">
              <a:rPr lang="en-US" smtClean="0"/>
              <a:t>2/29/24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07F81-42D1-F665-6C36-A19D22D7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FF3D2A-7D66-155A-A86F-ACA412F0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7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1A73-84D3-E333-052E-8277676E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639D7-DE91-8EEE-CB03-49027581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444F5-8C83-314E-BAC1-F1626C689F16}" type="datetime1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8C9F4-1DB9-A4B6-BDFA-57CCE720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468F7-1C54-33EB-435E-DF0A574E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629FA-128B-64AF-5D24-B7952161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51FD7-9B20-F04F-9949-A095AAF898DC}" type="datetime1">
              <a:rPr lang="en-US" smtClean="0"/>
              <a:t>2/29/24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1E20C-A3DF-98CD-5589-83AFEF21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47EAF-48C8-B2A3-5706-6DEC5128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B540-96EF-2FB2-8666-C75FD394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0AB0-532E-9427-52BD-F3E58F4B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5005D-119E-CC93-C7B9-585CA2D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26C4-9C8B-37D7-6909-DCA4ABC5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1370-4499-CE42-B909-83785CDF9341}" type="datetime1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0B20C-A21E-6F83-1B0C-35184FB1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62779-E10B-29FD-3ED3-15120301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B992-81C7-74DF-B320-5BA94F16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BE8874-F766-6140-79A4-BCA315327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51DE-1FA1-DFC5-EB48-ADDF4A7F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0579-C751-856B-BD91-C23B2AA9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0487C-0D05-9144-A296-94C1EE38FC13}" type="datetime1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28CC2-82B4-DE20-B5AA-48BE190D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8B101-BE24-1983-9065-6BA52075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D933C-DF95-5365-F5C1-F1498E776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936ED-01E8-71DF-FB7A-FD7802D5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2555-F48E-0CD5-7833-F271C619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ECAE3-B003-8649-BE74-56CA4D1E8896}" type="datetime1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89A4D-5030-4CF5-CCA8-0D8D8B6B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Brought you by Mariem . Marim . Essam . Saad . Abdullah.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47716-553C-E069-D179-B09B234AF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79E-25AB-5771-3F10-00F8059C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68884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6000" b="1" dirty="0">
                <a:latin typeface="Poppins" pitchFamily="2" charset="77"/>
                <a:cs typeface="Poppins" pitchFamily="2" charset="77"/>
              </a:rPr>
              <a:t>The </a:t>
            </a:r>
            <a:r>
              <a:rPr lang="en-US" sz="89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Julia </a:t>
            </a:r>
            <a:br>
              <a:rPr lang="en-US" sz="60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6000" b="1" dirty="0">
                <a:latin typeface="Poppins" pitchFamily="2" charset="77"/>
                <a:cs typeface="Poppins" pitchFamily="2" charset="77"/>
              </a:rPr>
              <a:t>Programming Language</a:t>
            </a:r>
            <a:endParaRPr lang="en-US" dirty="0">
              <a:solidFill>
                <a:srgbClr val="9259A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7CE70-3030-1D1D-BBAD-2E5D46F4850A}"/>
              </a:ext>
            </a:extLst>
          </p:cNvPr>
          <p:cNvSpPr txBox="1"/>
          <p:nvPr/>
        </p:nvSpPr>
        <p:spPr>
          <a:xfrm>
            <a:off x="4467188" y="5132535"/>
            <a:ext cx="3257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Prepared by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Essam Wisam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0D2DF-EE5E-E9B5-04C0-9B5F95CB3399}"/>
              </a:ext>
            </a:extLst>
          </p:cNvPr>
          <p:cNvSpPr txBox="1"/>
          <p:nvPr/>
        </p:nvSpPr>
        <p:spPr>
          <a:xfrm>
            <a:off x="4375016" y="3392476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Pattern Recognition Course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B4B991-DA15-6638-4D0B-7317B8426F03}"/>
              </a:ext>
            </a:extLst>
          </p:cNvPr>
          <p:cNvSpPr txBox="1"/>
          <p:nvPr/>
        </p:nvSpPr>
        <p:spPr>
          <a:xfrm>
            <a:off x="5014614" y="3971280"/>
            <a:ext cx="2162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Optional Material</a:t>
            </a:r>
          </a:p>
        </p:txBody>
      </p:sp>
      <p:pic>
        <p:nvPicPr>
          <p:cNvPr id="1026" name="Picture 2" descr="File type julia - Files &amp; Folders Icons">
            <a:extLst>
              <a:ext uri="{FF2B5EF4-FFF2-40B4-BE49-F238E27FC236}">
                <a16:creationId xmlns:a16="http://schemas.microsoft.com/office/drawing/2014/main" id="{01F168A8-F4A2-9D6E-0BCE-82D02E3CE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8805255" y="3455938"/>
            <a:ext cx="2406312" cy="240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Crying - Drawception">
            <a:extLst>
              <a:ext uri="{FF2B5EF4-FFF2-40B4-BE49-F238E27FC236}">
                <a16:creationId xmlns:a16="http://schemas.microsoft.com/office/drawing/2014/main" id="{87E4FD60-3457-A956-7A35-13AA6221C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11" y="3761808"/>
            <a:ext cx="2798628" cy="2332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83770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5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" sz="60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Thank You</a:t>
            </a:r>
            <a:endParaRPr lang="en-US" sz="6000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8ECF02A2-BDEC-0425-E0EF-A703060A1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504015" y="97027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File type julia - Files &amp; Folders Icons">
            <a:extLst>
              <a:ext uri="{FF2B5EF4-FFF2-40B4-BE49-F238E27FC236}">
                <a16:creationId xmlns:a16="http://schemas.microsoft.com/office/drawing/2014/main" id="{4746C44F-2191-8446-E503-40C554535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555886" y="5161519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9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Intro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6471"/>
            <a:ext cx="9220200" cy="2894727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lang="en-US" sz="20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 Julia</a:t>
            </a:r>
            <a:r>
              <a:rPr lang="en-US" sz="2000" b="1" dirty="0">
                <a:latin typeface="Poppins" pitchFamily="2" charset="77"/>
                <a:cs typeface="Poppins" pitchFamily="2" charset="77"/>
              </a:rPr>
              <a:t> is: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Poppins" pitchFamily="2" charset="77"/>
                <a:cs typeface="Poppins" pitchFamily="2" charset="77"/>
              </a:rPr>
              <a:t>High-level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Poppins" pitchFamily="2" charset="77"/>
                <a:cs typeface="Poppins" pitchFamily="2" charset="77"/>
              </a:rPr>
              <a:t>General-purpose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Poppins" pitchFamily="2" charset="77"/>
                <a:cs typeface="Poppins" pitchFamily="2" charset="77"/>
              </a:rPr>
              <a:t>Dynamically and strongly typed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Poppins" pitchFamily="2" charset="77"/>
                <a:cs typeface="Poppins" pitchFamily="2" charset="77"/>
              </a:rPr>
              <a:t>Just-in-time Compiled</a:t>
            </a:r>
            <a:endParaRPr lang="en-US" sz="1600" b="1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b="1" dirty="0">
                <a:latin typeface="Poppins" pitchFamily="2" charset="77"/>
                <a:cs typeface="Poppins" pitchFamily="2" charset="77"/>
              </a:rPr>
              <a:t>  Before </a:t>
            </a:r>
            <a:r>
              <a:rPr lang="en-US" sz="20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adding </a:t>
            </a:r>
            <a:r>
              <a:rPr lang="en-US" sz="2000" b="1" dirty="0">
                <a:latin typeface="Poppins" pitchFamily="2" charset="77"/>
                <a:cs typeface="Poppins" pitchFamily="2" charset="77"/>
              </a:rPr>
              <a:t>to</a:t>
            </a:r>
            <a:r>
              <a:rPr lang="en-US" sz="2000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 resume</a:t>
            </a:r>
            <a:r>
              <a:rPr lang="en-US" sz="2000" b="1" dirty="0">
                <a:latin typeface="Poppins" pitchFamily="2" charset="77"/>
                <a:cs typeface="Poppins" pitchFamily="2" charset="77"/>
              </a:rPr>
              <a:t>:</a:t>
            </a: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495519" y="27094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611806-474C-C901-B665-89FE4A326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346" y="4689012"/>
            <a:ext cx="10812378" cy="17650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/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3CED506-A1AB-AC36-C1A6-A0D5A9FD4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93" y="1100279"/>
            <a:ext cx="2981320" cy="289995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AB5DD7-D049-57F9-47F5-20B886BFF7EF}"/>
              </a:ext>
            </a:extLst>
          </p:cNvPr>
          <p:cNvSpPr txBox="1">
            <a:spLocks/>
          </p:cNvSpPr>
          <p:nvPr/>
        </p:nvSpPr>
        <p:spPr>
          <a:xfrm>
            <a:off x="9240904" y="2092689"/>
            <a:ext cx="2738380" cy="92382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Fairly new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: 1</a:t>
            </a:r>
            <a:r>
              <a:rPr lang="en-US" sz="1800" b="1" baseline="30000" dirty="0">
                <a:latin typeface="Carter One" panose="03080802040405060005" pitchFamily="66" charset="77"/>
                <a:cs typeface="Poppins" pitchFamily="2" charset="77"/>
              </a:rPr>
              <a:t>st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 major release in 2018</a:t>
            </a:r>
          </a:p>
        </p:txBody>
      </p:sp>
    </p:spTree>
    <p:extLst>
      <p:ext uri="{BB962C8B-B14F-4D97-AF65-F5344CB8AC3E}">
        <p14:creationId xmlns:p14="http://schemas.microsoft.com/office/powerpoint/2010/main" val="325137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High-Level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495519" y="27094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Indentation checking in Python is like: : r/ProgrammerHumor">
            <a:extLst>
              <a:ext uri="{FF2B5EF4-FFF2-40B4-BE49-F238E27FC236}">
                <a16:creationId xmlns:a16="http://schemas.microsoft.com/office/drawing/2014/main" id="{7ADE072F-6CDB-4C4D-398A-96FDE931C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430" y="1581347"/>
            <a:ext cx="2879339" cy="28568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8D47E99-59C6-C50D-487D-E266F093C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306" y="1431203"/>
            <a:ext cx="7261142" cy="4146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237E072-9D2E-EE8B-6ABC-0C3BAC47A18C}"/>
              </a:ext>
            </a:extLst>
          </p:cNvPr>
          <p:cNvSpPr txBox="1">
            <a:spLocks/>
          </p:cNvSpPr>
          <p:nvPr/>
        </p:nvSpPr>
        <p:spPr>
          <a:xfrm>
            <a:off x="4638479" y="2768964"/>
            <a:ext cx="3654132" cy="8403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Syntax </a:t>
            </a:r>
            <a:r>
              <a:rPr lang="en-US" dirty="0"/>
              <a:t>≈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Python 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43F72BB-7EF8-7877-680B-E34B4FE75B17}"/>
              </a:ext>
            </a:extLst>
          </p:cNvPr>
          <p:cNvCxnSpPr>
            <a:cxnSpLocks/>
          </p:cNvCxnSpPr>
          <p:nvPr/>
        </p:nvCxnSpPr>
        <p:spPr>
          <a:xfrm flipH="1">
            <a:off x="2520176" y="3285830"/>
            <a:ext cx="2102624" cy="435543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AF30D9E-5FEA-FFDD-A6BE-59F1B71AB87D}"/>
              </a:ext>
            </a:extLst>
          </p:cNvPr>
          <p:cNvSpPr txBox="1">
            <a:spLocks/>
          </p:cNvSpPr>
          <p:nvPr/>
        </p:nvSpPr>
        <p:spPr>
          <a:xfrm>
            <a:off x="3484291" y="4438201"/>
            <a:ext cx="2288980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Symmetry is back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2E90242-9015-5EAF-F96A-0CCF220B611D}"/>
              </a:ext>
            </a:extLst>
          </p:cNvPr>
          <p:cNvCxnSpPr>
            <a:cxnSpLocks/>
          </p:cNvCxnSpPr>
          <p:nvPr/>
        </p:nvCxnSpPr>
        <p:spPr>
          <a:xfrm flipH="1" flipV="1">
            <a:off x="1770533" y="4561767"/>
            <a:ext cx="1713758" cy="199057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B8D03CD-1238-F73D-7507-5EB648A0E356}"/>
              </a:ext>
            </a:extLst>
          </p:cNvPr>
          <p:cNvCxnSpPr>
            <a:cxnSpLocks/>
          </p:cNvCxnSpPr>
          <p:nvPr/>
        </p:nvCxnSpPr>
        <p:spPr>
          <a:xfrm flipV="1">
            <a:off x="5688775" y="3943809"/>
            <a:ext cx="3018936" cy="839348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3D92B1-2DC3-B875-E46D-F30C58ED92DA}"/>
              </a:ext>
            </a:extLst>
          </p:cNvPr>
          <p:cNvCxnSpPr>
            <a:cxnSpLocks/>
          </p:cNvCxnSpPr>
          <p:nvPr/>
        </p:nvCxnSpPr>
        <p:spPr>
          <a:xfrm flipH="1" flipV="1">
            <a:off x="3147095" y="1872508"/>
            <a:ext cx="1707773" cy="139209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D12ACA4-0DCD-8A5C-8D72-427571FABD6E}"/>
              </a:ext>
            </a:extLst>
          </p:cNvPr>
          <p:cNvSpPr txBox="1">
            <a:spLocks/>
          </p:cNvSpPr>
          <p:nvPr/>
        </p:nvSpPr>
        <p:spPr>
          <a:xfrm>
            <a:off x="4854868" y="1651657"/>
            <a:ext cx="3654132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Real Types!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8B5AF7-45DA-9764-FD87-C83FADD9B1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8565" b="11124"/>
          <a:stretch/>
        </p:blipFill>
        <p:spPr>
          <a:xfrm>
            <a:off x="8903262" y="4709659"/>
            <a:ext cx="2879339" cy="17363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01989645-A657-04B0-99BA-A1FC0078DCB0}"/>
              </a:ext>
            </a:extLst>
          </p:cNvPr>
          <p:cNvSpPr txBox="1">
            <a:spLocks/>
          </p:cNvSpPr>
          <p:nvPr/>
        </p:nvSpPr>
        <p:spPr>
          <a:xfrm>
            <a:off x="1602114" y="5675413"/>
            <a:ext cx="5409273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Constants and Multiline Comments as well!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87584EE-6B9B-C633-B1DC-66260F538246}"/>
              </a:ext>
            </a:extLst>
          </p:cNvPr>
          <p:cNvCxnSpPr>
            <a:cxnSpLocks/>
          </p:cNvCxnSpPr>
          <p:nvPr/>
        </p:nvCxnSpPr>
        <p:spPr>
          <a:xfrm flipV="1">
            <a:off x="6681934" y="5727984"/>
            <a:ext cx="2221328" cy="321916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16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Fast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495519" y="27094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7F83B9A8-616F-F677-2DDD-35384C653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13" y="1325563"/>
            <a:ext cx="7782059" cy="481226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B8750-5D1B-AC2A-D5B7-F260F0AFD518}"/>
              </a:ext>
            </a:extLst>
          </p:cNvPr>
          <p:cNvSpPr txBox="1">
            <a:spLocks/>
          </p:cNvSpPr>
          <p:nvPr/>
        </p:nvSpPr>
        <p:spPr>
          <a:xfrm>
            <a:off x="9101632" y="2010820"/>
            <a:ext cx="2853268" cy="104520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Thanks</a:t>
            </a:r>
            <a:r>
              <a:rPr lang="en-US" sz="1600" b="1" dirty="0">
                <a:latin typeface="Carter One" panose="03080802040405060005" pitchFamily="66" charset="77"/>
                <a:cs typeface="Poppins" pitchFamily="2" charset="77"/>
              </a:rPr>
              <a:t> to being </a:t>
            </a:r>
            <a:r>
              <a:rPr lang="en-US" sz="16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JIT compiled </a:t>
            </a:r>
            <a:r>
              <a:rPr lang="en-US" sz="1600" b="1" dirty="0">
                <a:latin typeface="Carter One" panose="03080802040405060005" pitchFamily="66" charset="77"/>
                <a:cs typeface="Poppins" pitchFamily="2" charset="77"/>
              </a:rPr>
              <a:t>and </a:t>
            </a:r>
            <a:r>
              <a:rPr lang="en-US" sz="16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type</a:t>
            </a:r>
            <a:r>
              <a:rPr lang="en-US" sz="1600" b="1" dirty="0">
                <a:latin typeface="Carter One" panose="03080802040405060005" pitchFamily="66" charset="77"/>
                <a:cs typeface="Poppins" pitchFamily="2" charset="77"/>
              </a:rPr>
              <a:t> system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42730-C509-68D2-D87B-0581284144FA}"/>
              </a:ext>
            </a:extLst>
          </p:cNvPr>
          <p:cNvSpPr txBox="1">
            <a:spLocks/>
          </p:cNvSpPr>
          <p:nvPr/>
        </p:nvSpPr>
        <p:spPr>
          <a:xfrm>
            <a:off x="9101632" y="3429000"/>
            <a:ext cx="2853268" cy="17826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High-level 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+</a:t>
            </a: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 Fast</a:t>
            </a:r>
            <a:r>
              <a:rPr lang="en-US" sz="14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 </a:t>
            </a:r>
            <a:br>
              <a:rPr lang="en-US" sz="14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</a:br>
            <a:r>
              <a:rPr lang="en-US" sz="2000" b="1" dirty="0"/>
              <a:t>→</a:t>
            </a:r>
            <a:br>
              <a:rPr lang="en-US" sz="2000" b="1" dirty="0"/>
            </a:br>
            <a:r>
              <a:rPr lang="en-US" sz="1600" dirty="0">
                <a:solidFill>
                  <a:srgbClr val="9259A3"/>
                </a:solidFill>
                <a:latin typeface="Carter One" panose="03080802040405060005" pitchFamily="66" charset="77"/>
              </a:rPr>
              <a:t>Solves</a:t>
            </a:r>
            <a:r>
              <a:rPr lang="en-US" sz="1600" dirty="0">
                <a:latin typeface="Carter One" panose="03080802040405060005" pitchFamily="66" charset="77"/>
              </a:rPr>
              <a:t> the </a:t>
            </a:r>
            <a:r>
              <a:rPr lang="en-US" sz="1600" dirty="0">
                <a:solidFill>
                  <a:srgbClr val="9259A3"/>
                </a:solidFill>
                <a:latin typeface="Carter One" panose="03080802040405060005" pitchFamily="66" charset="77"/>
              </a:rPr>
              <a:t>Two Language </a:t>
            </a:r>
            <a:r>
              <a:rPr lang="en-US" sz="1600" dirty="0">
                <a:latin typeface="Carter One" panose="03080802040405060005" pitchFamily="66" charset="77"/>
              </a:rPr>
              <a:t>Problem</a:t>
            </a:r>
            <a:endParaRPr lang="en-US" sz="1800" dirty="0">
              <a:latin typeface="Carter One" panose="03080802040405060005" pitchFamily="66" charset="77"/>
              <a:cs typeface="Poppins" pitchFamily="2" charset="77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2FE73E-1F20-AD60-C562-8B7E99964A71}"/>
              </a:ext>
            </a:extLst>
          </p:cNvPr>
          <p:cNvSpPr txBox="1">
            <a:spLocks/>
          </p:cNvSpPr>
          <p:nvPr/>
        </p:nvSpPr>
        <p:spPr>
          <a:xfrm>
            <a:off x="9101632" y="5488311"/>
            <a:ext cx="2853268" cy="5443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600" b="1" dirty="0">
                <a:latin typeface="Carter One" panose="03080802040405060005" pitchFamily="66" charset="77"/>
                <a:cs typeface="Poppins" pitchFamily="2" charset="77"/>
              </a:rPr>
              <a:t>Built-in</a:t>
            </a:r>
            <a:r>
              <a:rPr lang="en-US" sz="16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 Multithreading!</a:t>
            </a:r>
            <a:endParaRPr lang="en-US" sz="1600" b="1" dirty="0">
              <a:latin typeface="Carter One" panose="03080802040405060005" pitchFamily="66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6828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Mathematically Elegant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495519" y="27094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48A5BE4-9C62-056B-7AA0-FABC70AD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306" y="1480377"/>
            <a:ext cx="4727577" cy="44862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bg1"/>
            </a:solidFill>
          </a:ln>
          <a:effectLst/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B5ADEB7-83EE-1350-6F58-566B843963C1}"/>
              </a:ext>
            </a:extLst>
          </p:cNvPr>
          <p:cNvCxnSpPr>
            <a:cxnSpLocks/>
          </p:cNvCxnSpPr>
          <p:nvPr/>
        </p:nvCxnSpPr>
        <p:spPr>
          <a:xfrm>
            <a:off x="3093778" y="3622340"/>
            <a:ext cx="2742705" cy="1236403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3C31244E-B3CE-8656-FE34-06AA4BAEC4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114"/>
          <a:stretch/>
        </p:blipFill>
        <p:spPr>
          <a:xfrm>
            <a:off x="5836483" y="4858743"/>
            <a:ext cx="5519658" cy="11361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rgbClr val="FAFCFD"/>
            </a:solidFill>
          </a:ln>
          <a:effectLst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BC0886-DAAA-90DC-3A3D-81EA311FB2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6483" y="1659625"/>
            <a:ext cx="5622514" cy="26890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F9FBFC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5756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Mathematically Elegant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495519" y="27094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F2E74D-B294-1D88-CEE8-3E51BADCF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421" y="1431203"/>
            <a:ext cx="6717632" cy="44869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7A4361-1D9E-EA67-13DC-025C6483BCAD}"/>
              </a:ext>
            </a:extLst>
          </p:cNvPr>
          <p:cNvSpPr txBox="1">
            <a:spLocks/>
          </p:cNvSpPr>
          <p:nvPr/>
        </p:nvSpPr>
        <p:spPr>
          <a:xfrm>
            <a:off x="3095516" y="5918106"/>
            <a:ext cx="2020494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Numeric Types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F10E94D-D4AB-D1EF-FD35-5E71346C89B9}"/>
              </a:ext>
            </a:extLst>
          </p:cNvPr>
          <p:cNvCxnSpPr>
            <a:cxnSpLocks/>
          </p:cNvCxnSpPr>
          <p:nvPr/>
        </p:nvCxnSpPr>
        <p:spPr>
          <a:xfrm flipH="1">
            <a:off x="4457788" y="1932972"/>
            <a:ext cx="3728469" cy="534205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4F5F0D-31D2-A35E-A619-25C4CDFBCCF4}"/>
              </a:ext>
            </a:extLst>
          </p:cNvPr>
          <p:cNvSpPr txBox="1">
            <a:spLocks/>
          </p:cNvSpPr>
          <p:nvPr/>
        </p:nvSpPr>
        <p:spPr>
          <a:xfrm>
            <a:off x="8277041" y="1467089"/>
            <a:ext cx="2105450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Abstract Types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99E76B7-554B-F10A-44EA-1A6D96FAC725}"/>
              </a:ext>
            </a:extLst>
          </p:cNvPr>
          <p:cNvCxnSpPr>
            <a:cxnSpLocks/>
          </p:cNvCxnSpPr>
          <p:nvPr/>
        </p:nvCxnSpPr>
        <p:spPr>
          <a:xfrm flipH="1">
            <a:off x="6402407" y="4757203"/>
            <a:ext cx="2259066" cy="0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DF64A6-4DE9-9ED6-F21D-8264BA28A8A4}"/>
              </a:ext>
            </a:extLst>
          </p:cNvPr>
          <p:cNvCxnSpPr>
            <a:cxnSpLocks/>
          </p:cNvCxnSpPr>
          <p:nvPr/>
        </p:nvCxnSpPr>
        <p:spPr>
          <a:xfrm flipH="1">
            <a:off x="5350968" y="2112336"/>
            <a:ext cx="2926073" cy="1196996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5233858-DE36-2E3E-4478-5620AA3B17D6}"/>
              </a:ext>
            </a:extLst>
          </p:cNvPr>
          <p:cNvSpPr txBox="1">
            <a:spLocks/>
          </p:cNvSpPr>
          <p:nvPr/>
        </p:nvSpPr>
        <p:spPr>
          <a:xfrm>
            <a:off x="8911201" y="4434579"/>
            <a:ext cx="2292577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Concrete Types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A026D90-AB05-EC5E-04E1-D436F7CDBB8F}"/>
              </a:ext>
            </a:extLst>
          </p:cNvPr>
          <p:cNvSpPr txBox="1">
            <a:spLocks/>
          </p:cNvSpPr>
          <p:nvPr/>
        </p:nvSpPr>
        <p:spPr>
          <a:xfrm>
            <a:off x="8186257" y="5272859"/>
            <a:ext cx="3643071" cy="645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Other </a:t>
            </a: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types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 are </a:t>
            </a: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much simpler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EB4FA0-D481-8B6B-6DDC-C752B6232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720" y="3102114"/>
            <a:ext cx="3998608" cy="66945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AEC4228-7D24-7EFB-12D6-12E6D6CA9783}"/>
              </a:ext>
            </a:extLst>
          </p:cNvPr>
          <p:cNvCxnSpPr>
            <a:cxnSpLocks/>
          </p:cNvCxnSpPr>
          <p:nvPr/>
        </p:nvCxnSpPr>
        <p:spPr>
          <a:xfrm flipH="1" flipV="1">
            <a:off x="8580376" y="3566940"/>
            <a:ext cx="749390" cy="1028209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31CDFB7-ED5B-ED9A-E45E-109A3F6EF171}"/>
              </a:ext>
            </a:extLst>
          </p:cNvPr>
          <p:cNvCxnSpPr>
            <a:cxnSpLocks/>
          </p:cNvCxnSpPr>
          <p:nvPr/>
        </p:nvCxnSpPr>
        <p:spPr>
          <a:xfrm>
            <a:off x="8894286" y="2042306"/>
            <a:ext cx="1321269" cy="1076246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03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Fully Featured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645542" y="-45478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94A278-82D6-25D1-3180-5E6D195743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025" y="1444977"/>
            <a:ext cx="5266975" cy="48258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rgbClr val="F9FBFC"/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C69CCD-F114-C13D-DFC3-145A512CF7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731" b="5741"/>
          <a:stretch/>
        </p:blipFill>
        <p:spPr>
          <a:xfrm>
            <a:off x="6487720" y="1580448"/>
            <a:ext cx="5026945" cy="3386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7BB3D04-9DA8-5A84-7E2B-46EB40EDE045}"/>
              </a:ext>
            </a:extLst>
          </p:cNvPr>
          <p:cNvSpPr txBox="1">
            <a:spLocks/>
          </p:cNvSpPr>
          <p:nvPr/>
        </p:nvSpPr>
        <p:spPr>
          <a:xfrm>
            <a:off x="6606285" y="5079533"/>
            <a:ext cx="5266975" cy="1778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Numpy operations 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are built-in!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Also </a:t>
            </a: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standard packages 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for tests, package management, big data, etc.</a:t>
            </a:r>
          </a:p>
        </p:txBody>
      </p:sp>
    </p:spTree>
    <p:extLst>
      <p:ext uri="{BB962C8B-B14F-4D97-AF65-F5344CB8AC3E}">
        <p14:creationId xmlns:p14="http://schemas.microsoft.com/office/powerpoint/2010/main" val="212235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Homoiconic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645542" y="-45478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3F39CF-A05D-5967-80A5-9BEC3AD0E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866" y="1225560"/>
            <a:ext cx="7772400" cy="4926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rgbClr val="F9FBFC"/>
            </a:solidFill>
          </a:ln>
          <a:effectLst/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307C7E-6416-B665-7281-D03D4667922E}"/>
              </a:ext>
            </a:extLst>
          </p:cNvPr>
          <p:cNvCxnSpPr>
            <a:cxnSpLocks/>
          </p:cNvCxnSpPr>
          <p:nvPr/>
        </p:nvCxnSpPr>
        <p:spPr>
          <a:xfrm flipH="1">
            <a:off x="3346029" y="4301067"/>
            <a:ext cx="2422593" cy="995110"/>
          </a:xfrm>
          <a:prstGeom prst="straightConnector1">
            <a:avLst/>
          </a:prstGeom>
          <a:ln w="19050">
            <a:solidFill>
              <a:srgbClr val="9259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363EC2-93BE-F5FE-A03A-17A41C3CFD5D}"/>
              </a:ext>
            </a:extLst>
          </p:cNvPr>
          <p:cNvSpPr txBox="1">
            <a:spLocks/>
          </p:cNvSpPr>
          <p:nvPr/>
        </p:nvSpPr>
        <p:spPr>
          <a:xfrm>
            <a:off x="5892801" y="3688644"/>
            <a:ext cx="2887132" cy="1778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Makes a </a:t>
            </a: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function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 with the template above.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rgbClr val="9259A3"/>
                </a:solidFill>
                <a:latin typeface="Carter One" panose="03080802040405060005" pitchFamily="66" charset="77"/>
                <a:cs typeface="Poppins" pitchFamily="2" charset="77"/>
              </a:rPr>
              <a:t>Generate code </a:t>
            </a:r>
            <a:r>
              <a:rPr lang="en-US" sz="1800" b="1" dirty="0">
                <a:latin typeface="Carter One" panose="03080802040405060005" pitchFamily="66" charset="77"/>
                <a:cs typeface="Poppins" pitchFamily="2" charset="77"/>
              </a:rPr>
              <a:t>to write less!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D2B22FCC-D811-A858-F666-394CDA571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4310" y="4301067"/>
            <a:ext cx="2639308" cy="170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Julia is </a:t>
            </a:r>
            <a:r>
              <a:rPr lang="en" b="1" dirty="0">
                <a:solidFill>
                  <a:srgbClr val="9259A3"/>
                </a:solidFill>
                <a:latin typeface="Poppins" pitchFamily="2" charset="77"/>
                <a:cs typeface="Poppins" pitchFamily="2" charset="77"/>
              </a:rPr>
              <a:t>Multiple Dispatched</a:t>
            </a:r>
            <a:endParaRPr lang="en-US" b="1" dirty="0">
              <a:solidFill>
                <a:srgbClr val="9259A3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File type julia - Files &amp; Folders Icons">
            <a:extLst>
              <a:ext uri="{FF2B5EF4-FFF2-40B4-BE49-F238E27FC236}">
                <a16:creationId xmlns:a16="http://schemas.microsoft.com/office/drawing/2014/main" id="{CA997567-CFA7-40F2-6B24-6B95A2B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3104">
            <a:off x="10645542" y="-45478"/>
            <a:ext cx="1416518" cy="141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EA9EFE-0C6D-88B9-96C3-673E7EAC0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5563"/>
            <a:ext cx="4105704" cy="41057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rgbClr val="F9FBFC"/>
            </a:solidFill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BB15EA-3E0C-945E-E76F-5C0FE8527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3793" y="1234970"/>
            <a:ext cx="4306964" cy="42270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rgbClr val="F9FBFC"/>
            </a:soli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495AEC-7FA1-D027-0BA3-FCCD426586F0}"/>
              </a:ext>
            </a:extLst>
          </p:cNvPr>
          <p:cNvSpPr txBox="1"/>
          <p:nvPr/>
        </p:nvSpPr>
        <p:spPr>
          <a:xfrm>
            <a:off x="990149" y="5678311"/>
            <a:ext cx="3801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Elegantly add new types    ✅</a:t>
            </a:r>
            <a:endParaRPr lang="en-US" i="0" dirty="0">
              <a:solidFill>
                <a:srgbClr val="202124"/>
              </a:solidFill>
              <a:effectLst/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Avenir Book" panose="02000503020000020003" pitchFamily="2" charset="0"/>
              </a:rPr>
              <a:t>Elegantly add methods      </a:t>
            </a:r>
            <a:r>
              <a:rPr lang="en-US" i="0" dirty="0">
                <a:solidFill>
                  <a:srgbClr val="4D5156"/>
                </a:solidFill>
                <a:effectLst/>
                <a:latin typeface="Helvetica Neue" panose="02000503000000020004" pitchFamily="2" charset="0"/>
              </a:rPr>
              <a:t>❌ </a:t>
            </a: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334CD1-9BC7-D862-3B89-B2E200D10811}"/>
              </a:ext>
            </a:extLst>
          </p:cNvPr>
          <p:cNvSpPr txBox="1"/>
          <p:nvPr/>
        </p:nvSpPr>
        <p:spPr>
          <a:xfrm>
            <a:off x="5956784" y="5678311"/>
            <a:ext cx="3920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Elegantly add new types   ✅</a:t>
            </a:r>
            <a:endParaRPr lang="en-US" i="0" dirty="0">
              <a:solidFill>
                <a:srgbClr val="202124"/>
              </a:solidFill>
              <a:effectLst/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Avenir Book" panose="02000503020000020003" pitchFamily="2" charset="0"/>
              </a:rPr>
              <a:t>Elegantly add methods     </a:t>
            </a:r>
            <a:r>
              <a:rPr lang="en-US" dirty="0">
                <a:latin typeface="Avenir Book" panose="02000503020000020003" pitchFamily="2" charset="0"/>
              </a:rPr>
              <a:t>✅</a:t>
            </a:r>
          </a:p>
        </p:txBody>
      </p:sp>
    </p:spTree>
    <p:extLst>
      <p:ext uri="{BB962C8B-B14F-4D97-AF65-F5344CB8AC3E}">
        <p14:creationId xmlns:p14="http://schemas.microsoft.com/office/powerpoint/2010/main" val="35613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2473</TotalTime>
  <Words>178</Words>
  <Application>Microsoft Macintosh PowerPoint</Application>
  <PresentationFormat>Widescreen</PresentationFormat>
  <Paragraphs>48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Avenir Book</vt:lpstr>
      <vt:lpstr>Calibri</vt:lpstr>
      <vt:lpstr>Calibri Light</vt:lpstr>
      <vt:lpstr>Carter One</vt:lpstr>
      <vt:lpstr>Courier New</vt:lpstr>
      <vt:lpstr>Helvetica Neue</vt:lpstr>
      <vt:lpstr>Poppins</vt:lpstr>
      <vt:lpstr>Wingdings</vt:lpstr>
      <vt:lpstr>Office Theme</vt:lpstr>
      <vt:lpstr>The Julia  Programming Language</vt:lpstr>
      <vt:lpstr>Julia Intro</vt:lpstr>
      <vt:lpstr>Julia is High-Level</vt:lpstr>
      <vt:lpstr>Julia is Fast</vt:lpstr>
      <vt:lpstr>Julia is Mathematically Elegant</vt:lpstr>
      <vt:lpstr>Julia is Mathematically Elegant</vt:lpstr>
      <vt:lpstr>Julia is Fully Featured</vt:lpstr>
      <vt:lpstr>Julia is Homoiconic</vt:lpstr>
      <vt:lpstr>Julia is Multiple Dispatched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Basics &amp; Evolution</dc:title>
  <dc:creator>Essam Abdelghany</dc:creator>
  <cp:lastModifiedBy>Essam Abdelghany</cp:lastModifiedBy>
  <cp:revision>66</cp:revision>
  <dcterms:created xsi:type="dcterms:W3CDTF">2023-04-27T21:19:03Z</dcterms:created>
  <dcterms:modified xsi:type="dcterms:W3CDTF">2024-02-29T18:35:19Z</dcterms:modified>
</cp:coreProperties>
</file>

<file path=docProps/thumbnail.jpeg>
</file>